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270" r:id="rId34"/>
    <p:sldId id="277" r:id="rId35"/>
    <p:sldId id="278" r:id="rId36"/>
    <p:sldId id="279" r:id="rId37"/>
    <p:sldId id="280" r:id="rId38"/>
    <p:sldId id="281" r:id="rId39"/>
    <p:sldId id="282" r:id="rId40"/>
    <p:sldId id="301" r:id="rId41"/>
    <p:sldId id="302" r:id="rId42"/>
    <p:sldId id="303" r:id="rId43"/>
    <p:sldId id="273" r:id="rId44"/>
    <p:sldId id="274" r:id="rId45"/>
    <p:sldId id="275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02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20CA-1494-428F-BBDB-F050B642D66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6C88-9853-4CDD-916B-A7CFE15FD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96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7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42.png"/><Relationship Id="rId5" Type="http://schemas.openxmlformats.org/officeDocument/2006/relationships/image" Target="../media/image99.png"/><Relationship Id="rId10" Type="http://schemas.openxmlformats.org/officeDocument/2006/relationships/image" Target="../media/image41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2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11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77.png"/><Relationship Id="rId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18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18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1.png"/><Relationship Id="rId7" Type="http://schemas.openxmlformats.org/officeDocument/2006/relationships/image" Target="../media/image1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50.png"/><Relationship Id="rId7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3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5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4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33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52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33.png"/><Relationship Id="rId9" Type="http://schemas.openxmlformats.org/officeDocument/2006/relationships/image" Target="../media/image57.png"/><Relationship Id="rId1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6.png"/><Relationship Id="rId12" Type="http://schemas.openxmlformats.org/officeDocument/2006/relationships/image" Target="../media/image1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33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57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33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6.png"/><Relationship Id="rId12" Type="http://schemas.openxmlformats.org/officeDocument/2006/relationships/image" Target="../media/image1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58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33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1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33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3.png"/><Relationship Id="rId4" Type="http://schemas.openxmlformats.org/officeDocument/2006/relationships/image" Target="../media/image133.png"/><Relationship Id="rId9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67.JP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5.png"/><Relationship Id="rId5" Type="http://schemas.openxmlformats.org/officeDocument/2006/relationships/image" Target="../media/image133.png"/><Relationship Id="rId10" Type="http://schemas.openxmlformats.org/officeDocument/2006/relationships/image" Target="../media/image164.JPG"/><Relationship Id="rId4" Type="http://schemas.openxmlformats.org/officeDocument/2006/relationships/image" Target="../media/image41.png"/><Relationship Id="rId9" Type="http://schemas.openxmlformats.org/officeDocument/2006/relationships/image" Target="../media/image42.png"/><Relationship Id="rId14" Type="http://schemas.openxmlformats.org/officeDocument/2006/relationships/image" Target="../media/image168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1.png"/><Relationship Id="rId18" Type="http://schemas.openxmlformats.org/officeDocument/2006/relationships/image" Target="../media/image176.JP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70.png"/><Relationship Id="rId17" Type="http://schemas.openxmlformats.org/officeDocument/2006/relationships/image" Target="../media/image175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9.png"/><Relationship Id="rId5" Type="http://schemas.openxmlformats.org/officeDocument/2006/relationships/image" Target="../media/image133.png"/><Relationship Id="rId15" Type="http://schemas.openxmlformats.org/officeDocument/2006/relationships/image" Target="../media/image173.JPG"/><Relationship Id="rId10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7.png"/><Relationship Id="rId14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80.png"/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12" Type="http://schemas.openxmlformats.org/officeDocument/2006/relationships/image" Target="../media/image179.png"/><Relationship Id="rId17" Type="http://schemas.openxmlformats.org/officeDocument/2006/relationships/image" Target="../media/image184.JPG"/><Relationship Id="rId2" Type="http://schemas.openxmlformats.org/officeDocument/2006/relationships/image" Target="../media/image50.png"/><Relationship Id="rId16" Type="http://schemas.openxmlformats.org/officeDocument/2006/relationships/image" Target="../media/image1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78.png"/><Relationship Id="rId5" Type="http://schemas.openxmlformats.org/officeDocument/2006/relationships/image" Target="../media/image53.png"/><Relationship Id="rId15" Type="http://schemas.openxmlformats.org/officeDocument/2006/relationships/image" Target="../media/image182.JPG"/><Relationship Id="rId10" Type="http://schemas.openxmlformats.org/officeDocument/2006/relationships/image" Target="../media/image177.png"/><Relationship Id="rId4" Type="http://schemas.openxmlformats.org/officeDocument/2006/relationships/image" Target="../media/image133.png"/><Relationship Id="rId9" Type="http://schemas.openxmlformats.org/officeDocument/2006/relationships/image" Target="../media/image58.png"/><Relationship Id="rId14" Type="http://schemas.openxmlformats.org/officeDocument/2006/relationships/image" Target="../media/image181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6.png"/><Relationship Id="rId7" Type="http://schemas.openxmlformats.org/officeDocument/2006/relationships/image" Target="../media/image92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9.png"/><Relationship Id="rId7" Type="http://schemas.openxmlformats.org/officeDocument/2006/relationships/image" Target="../media/image11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09.png"/><Relationship Id="rId4" Type="http://schemas.openxmlformats.org/officeDocument/2006/relationships/image" Target="../media/image1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42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3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6.png"/><Relationship Id="rId21" Type="http://schemas.openxmlformats.org/officeDocument/2006/relationships/image" Target="../media/image83.png"/><Relationship Id="rId7" Type="http://schemas.openxmlformats.org/officeDocument/2006/relationships/image" Target="../media/image70.png"/><Relationship Id="rId12" Type="http://schemas.openxmlformats.org/officeDocument/2006/relationships/image" Target="../media/image41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6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3.png"/><Relationship Id="rId19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7828" y="1933512"/>
            <a:ext cx="12975077" cy="45094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4440" y="4760597"/>
            <a:ext cx="12918887" cy="4509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5945" y="1613050"/>
            <a:ext cx="5032238" cy="675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7823" y="7917194"/>
            <a:ext cx="799538" cy="5229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27823" y="9016451"/>
            <a:ext cx="818586" cy="5229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51818" y="9016451"/>
            <a:ext cx="5879395" cy="5324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78377" y="7892270"/>
            <a:ext cx="3689395" cy="987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66" y="6509147"/>
            <a:ext cx="3583932" cy="3583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0" y="3203731"/>
            <a:ext cx="2059869" cy="227492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2801" y="7427544"/>
            <a:ext cx="1794054" cy="475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13736" y="8115300"/>
            <a:ext cx="4776266" cy="4776266"/>
            <a:chOff x="11274286" y="8703483"/>
            <a:chExt cx="4776266" cy="47762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050" y="3946374"/>
            <a:ext cx="3230954" cy="8897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2801" y="4839725"/>
            <a:ext cx="3536939" cy="475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9050" y="6534184"/>
            <a:ext cx="1732678" cy="899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0002" y="1439688"/>
            <a:ext cx="4413734" cy="11399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74615" y="1715899"/>
            <a:ext cx="4222870" cy="7366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clrChange>
              <a:clrFrom>
                <a:srgbClr val="F6F1ED"/>
              </a:clrFrom>
              <a:clrTo>
                <a:srgbClr val="F6F1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50" y="1496262"/>
            <a:ext cx="8751708" cy="5921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845990" cy="32786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265873" cy="14461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2668" y="6574030"/>
            <a:ext cx="6242537" cy="1813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3352267" cy="1273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763263" y="1075701"/>
            <a:ext cx="28761722" cy="9838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528" y="289488"/>
            <a:ext cx="28285038" cy="105295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002" y="1439688"/>
            <a:ext cx="3490324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4615" y="1715899"/>
            <a:ext cx="4222870" cy="736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71765"/>
              <a:ext cx="2518316" cy="35459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29398" cy="704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21351" y="3854911"/>
            <a:ext cx="487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UCI SECOM Dataset </a:t>
            </a:r>
          </a:p>
          <a:p>
            <a:endParaRPr lang="en-US" altLang="ko-KR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-     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반도체 공정 내 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590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개의 센서 데이터 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수집 기간 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: 2008/07/19 ~ 2008/10/17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atin typeface="+mn-ea"/>
                <a:cs typeface="함초롬돋움" panose="020B0604000101010101" pitchFamily="50" charset="-127"/>
              </a:rPr>
              <a:t>결측치와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 이상치 포함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1" y="3387731"/>
            <a:ext cx="10496666" cy="47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82" y="2716030"/>
            <a:ext cx="6856174" cy="6520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0" y="8841535"/>
            <a:ext cx="57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Pass/Fail column</a:t>
            </a:r>
            <a:r>
              <a:rPr lang="ko-KR" altLang="en-US" sz="2000" dirty="0" smtClean="0"/>
              <a:t>을 통해 양품과 불량품 수치 확인</a:t>
            </a:r>
            <a:endParaRPr lang="ko-KR" altLang="en-US" sz="2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296206"/>
            <a:ext cx="6015169" cy="55633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20756" y="8836830"/>
            <a:ext cx="5757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Columns </a:t>
            </a:r>
            <a:r>
              <a:rPr lang="ko-KR" altLang="en-US" sz="2000" dirty="0" smtClean="0"/>
              <a:t>이름 변경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데이터</a:t>
            </a:r>
            <a:r>
              <a:rPr lang="en-US" altLang="ko-KR" sz="2000" dirty="0"/>
              <a:t> </a:t>
            </a:r>
            <a:r>
              <a:rPr lang="ko-KR" altLang="en-US" sz="2000" dirty="0" err="1" smtClean="0"/>
              <a:t>전처리를</a:t>
            </a:r>
            <a:r>
              <a:rPr lang="ko-KR" altLang="en-US" sz="2000" dirty="0" smtClean="0"/>
              <a:t> 위해  </a:t>
            </a:r>
            <a:r>
              <a:rPr lang="en-US" altLang="ko-KR" sz="2000" dirty="0" smtClean="0"/>
              <a:t>Time 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Pass/Fail </a:t>
            </a:r>
            <a:r>
              <a:rPr lang="ko-KR" altLang="en-US" sz="2000" dirty="0" smtClean="0"/>
              <a:t>열 제거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28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99" y="3009900"/>
            <a:ext cx="5212740" cy="5671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6541" y="8918223"/>
            <a:ext cx="5757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표준편차 </a:t>
            </a:r>
            <a:r>
              <a:rPr lang="en-US" altLang="ko-KR" sz="2000" dirty="0" smtClean="0"/>
              <a:t>== 0, </a:t>
            </a:r>
            <a:r>
              <a:rPr lang="ko-KR" altLang="en-US" sz="2000" dirty="0" smtClean="0"/>
              <a:t>값이 극단적이고 분석에 필요하지 않은  데이터이므로 제거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2" y="3009900"/>
            <a:ext cx="7792537" cy="4696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71632" y="8918223"/>
            <a:ext cx="7792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표준편차가 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에 가까운 값</a:t>
            </a:r>
            <a:endParaRPr lang="en-US" altLang="ko-KR" sz="2000" dirty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값이 극단적이고 분석에 필요하지 않은  데이터이므로 똑같이 제거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959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572984"/>
            <a:ext cx="7840169" cy="5096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1430" y="7949528"/>
            <a:ext cx="7840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각 </a:t>
            </a:r>
            <a:r>
              <a:rPr lang="en-US" altLang="ko-KR" sz="2000" dirty="0" smtClean="0"/>
              <a:t>column</a:t>
            </a:r>
            <a:r>
              <a:rPr lang="ko-KR" altLang="en-US" sz="2000" dirty="0" smtClean="0"/>
              <a:t>과의 상관계수 분석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상관계수가 높은 컬럼은 다른 컬럼에 영향을 받기 쉬운 이유로 분석에서 제외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60" y="1534036"/>
            <a:ext cx="7422292" cy="61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29" y="2781300"/>
            <a:ext cx="7276392" cy="54354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0" y="8517411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결측치</a:t>
            </a:r>
            <a:r>
              <a:rPr lang="ko-KR" altLang="en-US" sz="2000" dirty="0" smtClean="0"/>
              <a:t> 확인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전체 </a:t>
            </a:r>
            <a:r>
              <a:rPr lang="en-US" altLang="ko-KR" sz="2000" dirty="0" smtClean="0"/>
              <a:t>1567</a:t>
            </a:r>
            <a:r>
              <a:rPr lang="ko-KR" altLang="en-US" sz="2000" dirty="0" smtClean="0"/>
              <a:t>개 행 중 </a:t>
            </a:r>
            <a:r>
              <a:rPr lang="ko-KR" altLang="en-US" sz="2000" dirty="0" err="1" smtClean="0"/>
              <a:t>결측치</a:t>
            </a:r>
            <a:r>
              <a:rPr lang="ko-KR" altLang="en-US" sz="2000" dirty="0" smtClean="0"/>
              <a:t> 비율이 </a:t>
            </a:r>
            <a:r>
              <a:rPr lang="en-US" altLang="ko-KR" sz="2000" dirty="0" smtClean="0"/>
              <a:t>50%</a:t>
            </a:r>
            <a:r>
              <a:rPr lang="ko-KR" altLang="en-US" sz="2000" dirty="0" smtClean="0"/>
              <a:t>가 넘어가는 컬럼 제거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87" y="2781301"/>
            <a:ext cx="7374603" cy="54354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95798" y="851741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결측치가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50% </a:t>
            </a:r>
            <a:r>
              <a:rPr lang="ko-KR" altLang="en-US" sz="2000" dirty="0" smtClean="0"/>
              <a:t>미만인 값에 대해서는 평균치로 대체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33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7" y="930895"/>
            <a:ext cx="11833158" cy="30997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834848" cy="1834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2477" y="4488270"/>
            <a:ext cx="1844381" cy="1834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2364385" cy="6500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2" y="5690508"/>
            <a:ext cx="2941939" cy="8584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3573" y="5058706"/>
            <a:ext cx="2571775" cy="650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8815" y="5690508"/>
            <a:ext cx="2941939" cy="8584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9461" y="6684996"/>
            <a:ext cx="1844381" cy="1834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2474" y="6684998"/>
            <a:ext cx="1844382" cy="18345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24573" y="7255430"/>
            <a:ext cx="2858671" cy="6500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2" y="7887234"/>
            <a:ext cx="2941939" cy="8584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53573" y="7255430"/>
            <a:ext cx="1242671" cy="6405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8815" y="7887234"/>
            <a:ext cx="2941939" cy="8584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38798" y="4488274"/>
            <a:ext cx="1844382" cy="18345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79811" y="5058706"/>
            <a:ext cx="2778909" cy="6500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95100" y="5690508"/>
            <a:ext cx="2941939" cy="85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278" y="891752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PASS </a:t>
            </a:r>
            <a:r>
              <a:rPr lang="ko-KR" altLang="en-US" sz="2000" dirty="0" smtClean="0"/>
              <a:t>데이터 분포 확인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이상치 존재로 비정상적 그래프 존재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1037794"/>
            <a:ext cx="7772398" cy="2299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5" y="3959723"/>
            <a:ext cx="7275716" cy="45576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3953431"/>
            <a:ext cx="7277156" cy="45650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94519" y="333363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Pass/Fail </a:t>
            </a:r>
            <a:r>
              <a:rPr lang="ko-KR" altLang="en-US" sz="2000" dirty="0" smtClean="0"/>
              <a:t>데이터를 각각 분리해서 이상치 확인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277647" y="888016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Fail </a:t>
            </a:r>
            <a:r>
              <a:rPr lang="ko-KR" altLang="en-US" sz="2000" dirty="0" smtClean="0"/>
              <a:t>데이터 분포 확인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이상치 존재로 비정상적 그래프 존재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57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1" y="918166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이상치를</a:t>
            </a:r>
            <a:r>
              <a:rPr lang="ko-KR" altLang="en-US" sz="2000" dirty="0" smtClean="0"/>
              <a:t> 각각 </a:t>
            </a:r>
            <a:r>
              <a:rPr lang="ko-KR" altLang="en-US" sz="2000" dirty="0" err="1" smtClean="0"/>
              <a:t>상한값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/ </a:t>
            </a:r>
            <a:r>
              <a:rPr lang="ko-KR" altLang="en-US" sz="2000" dirty="0" err="1" smtClean="0"/>
              <a:t>하한값으로</a:t>
            </a:r>
            <a:r>
              <a:rPr lang="ko-KR" altLang="en-US" sz="2000" dirty="0" smtClean="0"/>
              <a:t> 대체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431" y="2902700"/>
            <a:ext cx="9322314" cy="62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278" y="891752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PASS </a:t>
            </a:r>
            <a:r>
              <a:rPr lang="ko-KR" altLang="en-US" sz="2000" dirty="0" smtClean="0"/>
              <a:t>데이터 분포 확인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이상치 대체로 그래프 안정화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277647" y="888016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Fail </a:t>
            </a:r>
            <a:r>
              <a:rPr lang="ko-KR" altLang="en-US" sz="2000" dirty="0" smtClean="0"/>
              <a:t>데이터 분포 확인 </a:t>
            </a:r>
            <a:r>
              <a:rPr lang="en-US" altLang="ko-KR" sz="2000" dirty="0"/>
              <a:t>– </a:t>
            </a:r>
            <a:r>
              <a:rPr lang="ko-KR" altLang="en-US" sz="2000" dirty="0"/>
              <a:t>이상치 대체로 그래프 안정화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277" y="4000500"/>
            <a:ext cx="7314789" cy="4569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77647" y="4000500"/>
            <a:ext cx="7283620" cy="45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278" y="891752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PASS </a:t>
            </a:r>
            <a:r>
              <a:rPr lang="ko-KR" altLang="en-US" sz="2000" dirty="0" smtClean="0"/>
              <a:t>데이터 분포 비교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이상치 대체 전 그래프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277647" y="888016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PASS </a:t>
            </a:r>
            <a:r>
              <a:rPr lang="ko-KR" altLang="en-US" sz="2000" dirty="0" smtClean="0"/>
              <a:t>데이터 분포 비교 </a:t>
            </a:r>
            <a:r>
              <a:rPr lang="en-US" altLang="ko-KR" sz="2000" dirty="0"/>
              <a:t>– </a:t>
            </a:r>
            <a:r>
              <a:rPr lang="ko-KR" altLang="en-US" sz="2000" dirty="0"/>
              <a:t>이상치 </a:t>
            </a:r>
            <a:r>
              <a:rPr lang="ko-KR" altLang="en-US" sz="2000" dirty="0" smtClean="0"/>
              <a:t>대체 후 그래프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05721" y="3676827"/>
            <a:ext cx="7314789" cy="45691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11" y="3688285"/>
            <a:ext cx="7275716" cy="45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6" y="3195858"/>
            <a:ext cx="7011378" cy="59539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71" y="3195858"/>
            <a:ext cx="7374124" cy="32966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17754" y="1505290"/>
            <a:ext cx="84414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Sklearn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라이브러리와 </a:t>
            </a:r>
            <a:r>
              <a:rPr lang="en-US" altLang="ko-KR" sz="3200" b="1" dirty="0" err="1" smtClean="0"/>
              <a:t>XGBoost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모델을 이용한 예측모델 생성과 </a:t>
            </a:r>
            <a:r>
              <a:rPr lang="ko-KR" altLang="en-US" sz="3200" b="1" dirty="0" err="1" smtClean="0"/>
              <a:t>생플링</a:t>
            </a:r>
            <a:r>
              <a:rPr lang="ko-KR" altLang="en-US" sz="3200" b="1" dirty="0" smtClean="0"/>
              <a:t> 방식 별 데이터 비교</a:t>
            </a:r>
            <a:endParaRPr lang="ko-KR" alt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302171" y="6751935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기존 </a:t>
            </a:r>
            <a:r>
              <a:rPr lang="ko-KR" altLang="en-US" sz="2000" dirty="0" err="1" smtClean="0"/>
              <a:t>전처리가</a:t>
            </a:r>
            <a:r>
              <a:rPr lang="ko-KR" altLang="en-US" sz="2000" dirty="0" smtClean="0"/>
              <a:t> 완료된 데이터를 </a:t>
            </a:r>
            <a:r>
              <a:rPr lang="en-US" altLang="ko-KR" sz="2000" dirty="0" smtClean="0"/>
              <a:t>train</a:t>
            </a:r>
            <a:r>
              <a:rPr lang="ko-KR" altLang="en-US" sz="2000" dirty="0" smtClean="0"/>
              <a:t>데이터와 </a:t>
            </a:r>
            <a:r>
              <a:rPr lang="en-US" altLang="ko-KR" sz="2000" dirty="0" smtClean="0"/>
              <a:t>test</a:t>
            </a:r>
            <a:r>
              <a:rPr lang="ko-KR" altLang="en-US" sz="2000" dirty="0" smtClean="0"/>
              <a:t>데이터 분리</a:t>
            </a:r>
            <a:r>
              <a:rPr lang="en-US" altLang="ko-KR" sz="2000" dirty="0" smtClean="0"/>
              <a:t>,</a:t>
            </a:r>
          </a:p>
          <a:p>
            <a:r>
              <a:rPr lang="ko-KR" altLang="en-US" sz="2000" dirty="0" smtClean="0"/>
              <a:t>그후 비교를 위해서 표준화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901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13" y="3608400"/>
            <a:ext cx="14943204" cy="4390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5715" y="8501282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Under-Sampling</a:t>
            </a:r>
            <a:r>
              <a:rPr lang="ko-KR" altLang="en-US" sz="2800" dirty="0" smtClean="0"/>
              <a:t>과 </a:t>
            </a:r>
            <a:r>
              <a:rPr lang="en-US" altLang="ko-KR" sz="2800" dirty="0" smtClean="0"/>
              <a:t>Over-Sampling </a:t>
            </a:r>
            <a:r>
              <a:rPr lang="ko-KR" altLang="en-US" sz="2800" dirty="0" smtClean="0"/>
              <a:t>비교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77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8501282"/>
            <a:ext cx="901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Pass 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Fail </a:t>
            </a:r>
            <a:r>
              <a:rPr lang="ko-KR" altLang="en-US" sz="2800" dirty="0" smtClean="0"/>
              <a:t>의 데이터 수를 일치시켜 더 나은 결과값 도출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898722"/>
            <a:ext cx="5558136" cy="5286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22" y="2540405"/>
            <a:ext cx="6101112" cy="58027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86894" y="5071246"/>
            <a:ext cx="2286000" cy="110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60883" y="9002647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Under-Sampling </a:t>
            </a:r>
            <a:r>
              <a:rPr lang="ko-KR" altLang="en-US" sz="2000" dirty="0" smtClean="0"/>
              <a:t>완료 후 데이터 비교를 위해 </a:t>
            </a:r>
            <a:r>
              <a:rPr lang="en-US" altLang="ko-KR" sz="2000" dirty="0" smtClean="0"/>
              <a:t>train, test </a:t>
            </a:r>
            <a:r>
              <a:rPr lang="ko-KR" altLang="en-US" sz="2000" dirty="0" smtClean="0"/>
              <a:t>데이터 분리 후 표준화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4" y="2582508"/>
            <a:ext cx="7649643" cy="7411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55" y="3088501"/>
            <a:ext cx="8021169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448105"/>
            <a:ext cx="4887007" cy="72781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67" y="2391273"/>
            <a:ext cx="6824464" cy="68244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XGBoost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모델을 이용해 </a:t>
            </a:r>
            <a:r>
              <a:rPr lang="ko-KR" altLang="en-US" sz="2000" dirty="0" err="1" smtClean="0"/>
              <a:t>혼동행렬로</a:t>
            </a:r>
            <a:r>
              <a:rPr lang="ko-KR" altLang="en-US" sz="2000" dirty="0" smtClean="0"/>
              <a:t> 예측모델 생성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875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434441" y="7770262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Over-Sampling </a:t>
            </a:r>
            <a:r>
              <a:rPr lang="ko-KR" altLang="en-US" sz="2000" dirty="0" smtClean="0"/>
              <a:t>완료 후 데이터 비교를 위해 </a:t>
            </a:r>
            <a:r>
              <a:rPr lang="en-US" altLang="ko-KR" sz="2000" dirty="0" smtClean="0"/>
              <a:t>train, test </a:t>
            </a:r>
            <a:r>
              <a:rPr lang="ko-KR" altLang="en-US" sz="2000" dirty="0" smtClean="0"/>
              <a:t>데이터 분리 후 표준화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933700"/>
            <a:ext cx="6581392" cy="27735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431" y="6172836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SMOTE </a:t>
            </a:r>
            <a:r>
              <a:rPr lang="ko-KR" altLang="en-US" sz="2000" dirty="0" smtClean="0"/>
              <a:t>를 통해서 기존 </a:t>
            </a:r>
            <a:r>
              <a:rPr lang="en-US" altLang="ko-KR" sz="2000" dirty="0" smtClean="0"/>
              <a:t>Pass</a:t>
            </a:r>
            <a:r>
              <a:rPr lang="ko-KR" altLang="en-US" sz="2000" dirty="0" smtClean="0"/>
              <a:t>대비 부족하던</a:t>
            </a:r>
            <a:r>
              <a:rPr lang="en-US" altLang="ko-KR" sz="2000" dirty="0" smtClean="0"/>
              <a:t>Fail </a:t>
            </a:r>
            <a:r>
              <a:rPr lang="ko-KR" altLang="en-US" sz="2000" dirty="0" smtClean="0"/>
              <a:t>데이터를 비율에 맞게 증폭</a:t>
            </a:r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05" y="2933700"/>
            <a:ext cx="798306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826924" cy="32786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303711" cy="1446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0747" y="6574026"/>
            <a:ext cx="6224994" cy="1243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38" y="2448104"/>
            <a:ext cx="6639939" cy="6639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XGBoost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모델을 이용해 </a:t>
            </a:r>
            <a:r>
              <a:rPr lang="ko-KR" altLang="en-US" sz="2000" dirty="0" err="1" smtClean="0"/>
              <a:t>혼동행렬로</a:t>
            </a:r>
            <a:r>
              <a:rPr lang="ko-KR" altLang="en-US" sz="2000" dirty="0" smtClean="0"/>
              <a:t> 예측모델 생성</a:t>
            </a:r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876" y="2582508"/>
            <a:ext cx="5138310" cy="33364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10" y="5918948"/>
            <a:ext cx="581106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8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" y="2902726"/>
            <a:ext cx="16175768" cy="61173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15787" y="9142315"/>
            <a:ext cx="352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각 샘플링 별 정확도 비교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049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354434"/>
            <a:ext cx="9253920" cy="7948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6200" y="2933700"/>
            <a:ext cx="4871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XGBoost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모델을 통해서 각 센서들 중 불량 요인을 만들어내는데 중요한 센서들을 그래프로 추출 가능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941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69393"/>
            <a:ext cx="8696918" cy="3692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6" y="2614687"/>
            <a:ext cx="6459259" cy="2652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8262" y="3176431"/>
            <a:ext cx="92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웨이퍼 불량률 공정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머신러닝을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ko-KR" altLang="en-US" dirty="0" smtClean="0"/>
              <a:t> </a:t>
            </a:r>
            <a:r>
              <a:rPr lang="ko-KR" altLang="en-US" dirty="0"/>
              <a:t>트레이닝 시킨 모델보다 테스트한 모델의 수가 많음을 확인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618296"/>
            <a:ext cx="9250625" cy="63445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14" b="-2904"/>
          <a:stretch/>
        </p:blipFill>
        <p:spPr>
          <a:xfrm>
            <a:off x="231302" y="3961270"/>
            <a:ext cx="7156909" cy="44231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3561"/>
          <a:stretch/>
        </p:blipFill>
        <p:spPr>
          <a:xfrm>
            <a:off x="7801531" y="793528"/>
            <a:ext cx="6212403" cy="23750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310466" y="82635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289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195" y="2789224"/>
            <a:ext cx="11847576" cy="6438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47" y="1569223"/>
            <a:ext cx="7568682" cy="1669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87000" y="3543300"/>
            <a:ext cx="67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웨이퍼 </a:t>
            </a:r>
            <a:r>
              <a:rPr lang="ko-KR" altLang="en-US" dirty="0" err="1" smtClean="0"/>
              <a:t>수율은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85.2% 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가지의 불량률이 존재한다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310466" y="82083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728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90" y="1110930"/>
            <a:ext cx="12408410" cy="67437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07" y="2582508"/>
            <a:ext cx="7246498" cy="61077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7753" y="9311090"/>
            <a:ext cx="110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Edge-Ring - Edge-</a:t>
            </a:r>
            <a:r>
              <a:rPr lang="en-US" altLang="ko-KR" dirty="0" err="1"/>
              <a:t>Loc</a:t>
            </a:r>
            <a:r>
              <a:rPr lang="en-US" altLang="ko-KR" dirty="0"/>
              <a:t> - Center - </a:t>
            </a:r>
            <a:r>
              <a:rPr lang="en-US" altLang="ko-KR" dirty="0" err="1"/>
              <a:t>Loc</a:t>
            </a:r>
            <a:r>
              <a:rPr lang="en-US" altLang="ko-KR" dirty="0"/>
              <a:t> - Scratch - Random - Donut - Near-full </a:t>
            </a:r>
            <a:r>
              <a:rPr lang="ko-KR" altLang="en-US" dirty="0"/>
              <a:t>순으로 </a:t>
            </a:r>
            <a:r>
              <a:rPr lang="ko-KR" altLang="en-US" dirty="0" err="1"/>
              <a:t>분량률</a:t>
            </a:r>
            <a:r>
              <a:rPr lang="ko-KR" altLang="en-US" dirty="0"/>
              <a:t> 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310466" y="90365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88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14700"/>
            <a:ext cx="8826836" cy="6938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12" y="1313735"/>
            <a:ext cx="8979455" cy="22751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63200" y="3695700"/>
            <a:ext cx="7530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웨이퍼 크기가 커질수록 불량률 감소 </a:t>
            </a:r>
            <a:r>
              <a:rPr lang="en-US" altLang="ko-KR" dirty="0"/>
              <a:t>= </a:t>
            </a:r>
            <a:r>
              <a:rPr lang="ko-KR" altLang="en-US" dirty="0"/>
              <a:t>웨이퍼크기가 작을수록 </a:t>
            </a:r>
            <a:r>
              <a:rPr lang="ko-KR" altLang="en-US" dirty="0" err="1"/>
              <a:t>수율도</a:t>
            </a:r>
            <a:r>
              <a:rPr lang="ko-KR" altLang="en-US" dirty="0"/>
              <a:t> 낮아진다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10466" y="82222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1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15" y="1078588"/>
            <a:ext cx="8314012" cy="32279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09900"/>
            <a:ext cx="8800601" cy="69175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0801" y="4306540"/>
            <a:ext cx="768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웨이퍼작은것에 대부분의 </a:t>
            </a:r>
            <a:r>
              <a:rPr lang="en-US" altLang="ko-KR" dirty="0"/>
              <a:t>Lot</a:t>
            </a:r>
            <a:r>
              <a:rPr lang="ko-KR" altLang="en-US" dirty="0"/>
              <a:t>를 사용하는듯 함</a:t>
            </a:r>
            <a:r>
              <a:rPr lang="en-US" altLang="ko-KR" dirty="0"/>
              <a:t>... </a:t>
            </a:r>
            <a:r>
              <a:rPr lang="en-US" altLang="ko-KR" dirty="0" smtClean="0"/>
              <a:t>??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15315546" y="82222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474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985002"/>
            <a:ext cx="8469998" cy="3345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5" y="3009900"/>
            <a:ext cx="8762444" cy="7095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0" y="4330802"/>
            <a:ext cx="693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lotname</a:t>
            </a:r>
            <a:r>
              <a:rPr lang="en-US" altLang="ko-KR" dirty="0"/>
              <a:t>(</a:t>
            </a:r>
            <a:r>
              <a:rPr lang="ko-KR" altLang="en-US" dirty="0" err="1"/>
              <a:t>특정부품</a:t>
            </a:r>
            <a:r>
              <a:rPr lang="en-US" altLang="ko-KR" dirty="0"/>
              <a:t>)</a:t>
            </a:r>
            <a:r>
              <a:rPr lang="ko-KR" altLang="en-US" dirty="0"/>
              <a:t>과 불량 유형과는 상관관계가 있지 않다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71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3571507"/>
            <a:ext cx="4076810" cy="1135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383" y="5806204"/>
            <a:ext cx="4222870" cy="7366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8096" y="2618811"/>
            <a:ext cx="5276196" cy="1024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7774" y="1970190"/>
            <a:ext cx="6530321" cy="535377"/>
            <a:chOff x="9367774" y="1970190"/>
            <a:chExt cx="6530321" cy="535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6668" y="1913049"/>
              <a:ext cx="2425947" cy="66217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67774" y="2186359"/>
              <a:ext cx="160149" cy="160149"/>
              <a:chOff x="9367774" y="2186359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2186359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38096" y="5041601"/>
            <a:ext cx="4761272" cy="5595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7774" y="4392990"/>
            <a:ext cx="6530321" cy="535377"/>
            <a:chOff x="9367774" y="4392990"/>
            <a:chExt cx="6530321" cy="5353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6668" y="4335849"/>
              <a:ext cx="2464042" cy="66217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67774" y="4609155"/>
              <a:ext cx="160149" cy="160149"/>
              <a:chOff x="9367774" y="460915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4609155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38070" y="7350107"/>
            <a:ext cx="6926510" cy="10342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67774" y="6701495"/>
            <a:ext cx="6530321" cy="535377"/>
            <a:chOff x="9367774" y="6701495"/>
            <a:chExt cx="6530321" cy="5353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6668" y="6644354"/>
              <a:ext cx="2444995" cy="66217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67774" y="6917657"/>
              <a:ext cx="160149" cy="160149"/>
              <a:chOff x="9367774" y="6917657"/>
              <a:chExt cx="160149" cy="1601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6917657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364" y="612261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5710852"/>
            <a:ext cx="3784572" cy="6162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39226" y="3441947"/>
            <a:ext cx="716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웨이퍼크기는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부터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20000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까지 있으나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2000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이상의 데이터는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count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수가 적어 표에 잘 보이지 않으므로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500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초과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미만으로 정하여 시각화하기로 결정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웨이퍼크기가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미만인 게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  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불량유형별로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count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하여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불량이 아닌 것이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342900">
              <a:buAutoNum type="arabicPeriod" startAt="2"/>
            </a:pPr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571431" y="2417695"/>
            <a:ext cx="14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histplot</a:t>
            </a:r>
            <a:endParaRPr lang="ko-KR" altLang="en-US" dirty="0"/>
          </a:p>
        </p:txBody>
      </p:sp>
      <p:grpSp>
        <p:nvGrpSpPr>
          <p:cNvPr id="15" name="그룹 1002"/>
          <p:cNvGrpSpPr/>
          <p:nvPr/>
        </p:nvGrpSpPr>
        <p:grpSpPr>
          <a:xfrm>
            <a:off x="995497" y="3343681"/>
            <a:ext cx="4283414" cy="2325496"/>
            <a:chOff x="1666667" y="3157073"/>
            <a:chExt cx="4139104" cy="2217008"/>
          </a:xfrm>
        </p:grpSpPr>
        <p:pic>
          <p:nvPicPr>
            <p:cNvPr id="16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6667" y="3157073"/>
              <a:ext cx="4139104" cy="2217008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5545485" y="3343681"/>
            <a:ext cx="4619418" cy="2622703"/>
            <a:chOff x="5845083" y="3120448"/>
            <a:chExt cx="3851945" cy="2380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5083" y="3120448"/>
              <a:ext cx="3851945" cy="238098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6371666"/>
            <a:ext cx="3209925" cy="53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7" y="5792804"/>
            <a:ext cx="2790825" cy="6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68907" y="3098535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  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trianTestLabel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열을 기준으로 불량유형 빈도를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  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열을 기준으로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trianTestLabel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빈도를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None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값을 제외하여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   None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값을 제외하여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시각화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테스트에서 불량이 많이 줄어들었음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트레이닝에서 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edge-ring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center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불량유형이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많았으나 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테스트에서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많이 감소함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571431" y="2417695"/>
            <a:ext cx="14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histplot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2980721"/>
            <a:ext cx="4675019" cy="2470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" y="6527245"/>
            <a:ext cx="4632687" cy="2521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5" y="2963501"/>
            <a:ext cx="4584246" cy="279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14" y="6487760"/>
            <a:ext cx="4655796" cy="29235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7" y="5769393"/>
            <a:ext cx="4246796" cy="5102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27" y="5738102"/>
            <a:ext cx="4399366" cy="5907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73" y="9411296"/>
            <a:ext cx="4667250" cy="5810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1" y="9466552"/>
            <a:ext cx="41814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grpSp>
        <p:nvGrpSpPr>
          <p:cNvPr id="23" name="그룹 1006"/>
          <p:cNvGrpSpPr/>
          <p:nvPr/>
        </p:nvGrpSpPr>
        <p:grpSpPr>
          <a:xfrm>
            <a:off x="5793527" y="2719766"/>
            <a:ext cx="4359961" cy="2735875"/>
            <a:chOff x="6038095" y="5617539"/>
            <a:chExt cx="4359961" cy="2735875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8095" y="5617539"/>
              <a:ext cx="4359961" cy="273587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476453" y="3071408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열을 기준으로 웨이퍼크기 빈도를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scatterplot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열을 기준으로 웨이퍼크기 빈도를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boxplot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불량유형을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파이차트로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none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None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제외하여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(edge-ring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71430" y="2417695"/>
            <a:ext cx="284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Scatterplot &amp; boxplot</a:t>
            </a:r>
            <a:endParaRPr lang="ko-KR" altLang="en-US" dirty="0"/>
          </a:p>
        </p:txBody>
      </p:sp>
      <p:grpSp>
        <p:nvGrpSpPr>
          <p:cNvPr id="31" name="그룹 1011"/>
          <p:cNvGrpSpPr/>
          <p:nvPr/>
        </p:nvGrpSpPr>
        <p:grpSpPr>
          <a:xfrm>
            <a:off x="1432836" y="6171713"/>
            <a:ext cx="3576025" cy="3462039"/>
            <a:chOff x="7573936" y="7707088"/>
            <a:chExt cx="3576025" cy="3462039"/>
          </a:xfrm>
        </p:grpSpPr>
        <p:pic>
          <p:nvPicPr>
            <p:cNvPr id="3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73936" y="7707088"/>
              <a:ext cx="3576025" cy="3462039"/>
            </a:xfrm>
            <a:prstGeom prst="rect">
              <a:avLst/>
            </a:prstGeom>
          </p:spPr>
        </p:pic>
      </p:grpSp>
      <p:grpSp>
        <p:nvGrpSpPr>
          <p:cNvPr id="33" name="그룹 1012"/>
          <p:cNvGrpSpPr/>
          <p:nvPr/>
        </p:nvGrpSpPr>
        <p:grpSpPr>
          <a:xfrm>
            <a:off x="5667978" y="5832487"/>
            <a:ext cx="4405529" cy="3448402"/>
            <a:chOff x="10885115" y="8188891"/>
            <a:chExt cx="4405529" cy="3448402"/>
          </a:xfrm>
        </p:grpSpPr>
        <p:pic>
          <p:nvPicPr>
            <p:cNvPr id="34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5115" y="8188891"/>
              <a:ext cx="4405529" cy="344840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" y="2775473"/>
            <a:ext cx="4418680" cy="27746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90" y="7949528"/>
            <a:ext cx="1880072" cy="23354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16" y="5537212"/>
            <a:ext cx="3971925" cy="59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173" y="9117254"/>
            <a:ext cx="4467225" cy="1104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1" y="5535590"/>
            <a:ext cx="3658336" cy="88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5239" y="6574030"/>
            <a:ext cx="9873004" cy="12438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058" y="2416536"/>
            <a:ext cx="3344714" cy="32786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479" y="5005527"/>
            <a:ext cx="6074702" cy="1446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11" y="2416534"/>
            <a:ext cx="3845989" cy="3278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227854" cy="14365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804" y="6574030"/>
            <a:ext cx="11298566" cy="1832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467002" cy="75120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8" y="1508287"/>
            <a:ext cx="5041629" cy="675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6382" y="8639500"/>
            <a:ext cx="3131710" cy="5191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9732" y="8146551"/>
            <a:ext cx="3549081" cy="5191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029191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9049" y="2434792"/>
            <a:ext cx="7826224" cy="5538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076810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5239" y="4038941"/>
            <a:ext cx="12895881" cy="52091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049" y="2434792"/>
            <a:ext cx="1625633" cy="553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076810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4763" y="4038944"/>
            <a:ext cx="6981643" cy="5108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049" y="2434792"/>
            <a:ext cx="3041957" cy="553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4393" y="6503764"/>
            <a:ext cx="12491513" cy="1069570"/>
            <a:chOff x="3104393" y="6503764"/>
            <a:chExt cx="12491513" cy="106957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23810" y="6503764"/>
              <a:ext cx="12457143" cy="72326"/>
              <a:chOff x="3123810" y="6503764"/>
              <a:chExt cx="12457143" cy="723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123810" y="6503764"/>
                <a:ext cx="12457143" cy="7232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643867" y="7040481"/>
              <a:ext cx="993379" cy="72326"/>
              <a:chOff x="2643867" y="7040481"/>
              <a:chExt cx="993379" cy="723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643867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79119" y="7040481"/>
              <a:ext cx="993379" cy="72326"/>
              <a:chOff x="6779119" y="7040481"/>
              <a:chExt cx="993379" cy="723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6779119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914371" y="7040481"/>
              <a:ext cx="993379" cy="72326"/>
              <a:chOff x="10914371" y="7040481"/>
              <a:chExt cx="993379" cy="723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0914371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063054" y="7040481"/>
              <a:ext cx="993379" cy="72326"/>
              <a:chOff x="15063054" y="7040481"/>
              <a:chExt cx="993379" cy="723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5063054" y="7040481"/>
                <a:ext cx="993379" cy="7232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358730" y="5313388"/>
            <a:ext cx="8101587" cy="72326"/>
            <a:chOff x="5358730" y="5313388"/>
            <a:chExt cx="8101587" cy="72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730" y="5313388"/>
              <a:ext cx="8101587" cy="72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3691" y="7611905"/>
            <a:ext cx="3613731" cy="1229261"/>
            <a:chOff x="1333691" y="7611905"/>
            <a:chExt cx="3613731" cy="12292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691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68943" y="7611905"/>
            <a:ext cx="3613731" cy="1229261"/>
            <a:chOff x="5468943" y="7611905"/>
            <a:chExt cx="3613731" cy="12292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8943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4195" y="7611905"/>
            <a:ext cx="3613731" cy="1229261"/>
            <a:chOff x="9604195" y="7611905"/>
            <a:chExt cx="3613731" cy="12292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4195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52878" y="7611905"/>
            <a:ext cx="3613731" cy="1229261"/>
            <a:chOff x="13752878" y="7611905"/>
            <a:chExt cx="3613731" cy="12292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2878" y="7611905"/>
              <a:ext cx="3613731" cy="12292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97330" y="7770392"/>
            <a:ext cx="1877429" cy="5985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1905" y="8209556"/>
            <a:ext cx="2277170" cy="39226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2582" y="7770392"/>
            <a:ext cx="1877429" cy="5985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7157" y="8209556"/>
            <a:ext cx="2277161" cy="3922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67834" y="7770392"/>
            <a:ext cx="1877429" cy="5985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2409" y="8209556"/>
            <a:ext cx="2277170" cy="39226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16517" y="7770392"/>
            <a:ext cx="1877429" cy="5985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61092" y="8209556"/>
            <a:ext cx="2277161" cy="3922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50307" y="471765"/>
              <a:ext cx="2518316" cy="35459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64169" y="333009"/>
              <a:ext cx="829398" cy="70478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0002" y="1439688"/>
            <a:ext cx="4057762" cy="113997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4615" y="1715899"/>
            <a:ext cx="4222870" cy="7366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05119" y="3255660"/>
            <a:ext cx="3753082" cy="1416959"/>
            <a:chOff x="7305119" y="3255660"/>
            <a:chExt cx="3753082" cy="14169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94621" y="4072241"/>
              <a:ext cx="120774" cy="600378"/>
              <a:chOff x="9194621" y="4072241"/>
              <a:chExt cx="120774" cy="60037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9194621" y="4072241"/>
                <a:ext cx="120774" cy="60037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305119" y="3255660"/>
              <a:ext cx="3753082" cy="785575"/>
              <a:chOff x="7305119" y="3255660"/>
              <a:chExt cx="3753082" cy="7855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305119" y="3255660"/>
                <a:ext cx="3753082" cy="785575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36096" y="3370687"/>
            <a:ext cx="2592710" cy="54832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803727" y="4828571"/>
            <a:ext cx="3393622" cy="1762283"/>
            <a:chOff x="2803727" y="4828571"/>
            <a:chExt cx="3393622" cy="176228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440151" y="5774603"/>
              <a:ext cx="120774" cy="816251"/>
              <a:chOff x="4440151" y="5774603"/>
              <a:chExt cx="120774" cy="8162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4440151" y="5774603"/>
                <a:ext cx="120774" cy="81625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803727" y="4828571"/>
              <a:ext cx="3393622" cy="1114286"/>
              <a:chOff x="2803727" y="4828571"/>
              <a:chExt cx="3393622" cy="111428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803727" y="4828571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92018" y="4960579"/>
            <a:ext cx="1961463" cy="54434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52253" y="5373947"/>
            <a:ext cx="2307009" cy="37679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446046" y="4828571"/>
            <a:ext cx="3393622" cy="1762283"/>
            <a:chOff x="7446046" y="4828571"/>
            <a:chExt cx="3393622" cy="176228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180952" y="5752381"/>
              <a:ext cx="120774" cy="838474"/>
              <a:chOff x="9180952" y="5752381"/>
              <a:chExt cx="120774" cy="83847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9180952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446046" y="4828571"/>
              <a:ext cx="3393622" cy="1114286"/>
              <a:chOff x="7446046" y="4828571"/>
              <a:chExt cx="3393622" cy="111428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46046" y="4828571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034332" y="4960579"/>
            <a:ext cx="1676777" cy="54434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94572" y="5373947"/>
            <a:ext cx="2307009" cy="37679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088365" y="4828571"/>
            <a:ext cx="3393622" cy="1762283"/>
            <a:chOff x="12088365" y="4828571"/>
            <a:chExt cx="3393622" cy="176228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3785176" y="5752381"/>
              <a:ext cx="120774" cy="838474"/>
              <a:chOff x="13785176" y="5752381"/>
              <a:chExt cx="120774" cy="83847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3785176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088365" y="4828571"/>
              <a:ext cx="3393622" cy="1114286"/>
              <a:chOff x="12088365" y="4828571"/>
              <a:chExt cx="3393622" cy="111428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088365" y="4828571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76637" y="4960579"/>
            <a:ext cx="1667254" cy="54434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36891" y="5373947"/>
            <a:ext cx="2307009" cy="37679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240" y="6574026"/>
            <a:ext cx="6205537" cy="18137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58" y="2416536"/>
            <a:ext cx="3316114" cy="3278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479" y="5005527"/>
            <a:ext cx="5666626" cy="1446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540</Words>
  <Application>Microsoft Office PowerPoint</Application>
  <PresentationFormat>사용자 지정</PresentationFormat>
  <Paragraphs>100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?? ??</vt:lpstr>
      <vt:lpstr>Noto Sans KR</vt:lpstr>
      <vt:lpstr>Noto Sans KR Thin</vt:lpstr>
      <vt:lpstr>맑은 고딕</vt:lpstr>
      <vt:lpstr>함초롬돋움</vt:lpstr>
      <vt:lpstr>휴먼모음T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14</cp:revision>
  <dcterms:created xsi:type="dcterms:W3CDTF">2023-05-09T18:34:47Z</dcterms:created>
  <dcterms:modified xsi:type="dcterms:W3CDTF">2023-05-11T09:25:18Z</dcterms:modified>
</cp:coreProperties>
</file>